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9" r:id="rId3"/>
    <p:sldId id="260" r:id="rId4"/>
    <p:sldId id="256" r:id="rId5"/>
    <p:sldId id="258" r:id="rId6"/>
    <p:sldId id="257" r:id="rId7"/>
    <p:sldId id="265" r:id="rId8"/>
    <p:sldId id="262" r:id="rId9"/>
    <p:sldId id="264" r:id="rId10"/>
    <p:sldId id="266" r:id="rId11"/>
    <p:sldId id="263" r:id="rId12"/>
    <p:sldId id="267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73"/>
    <p:restoredTop sz="94681"/>
  </p:normalViewPr>
  <p:slideViewPr>
    <p:cSldViewPr snapToGrid="0">
      <p:cViewPr>
        <p:scale>
          <a:sx n="112" d="100"/>
          <a:sy n="112" d="100"/>
        </p:scale>
        <p:origin x="1768" y="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7.png>
</file>

<file path=ppt/media/image18.png>
</file>

<file path=ppt/media/image2.png>
</file>

<file path=ppt/media/image3.png>
</file>

<file path=ppt/media/image4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BFD5FE-49E7-961C-C9D6-1D21AFC2A0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D1D2EEF-BCD6-3A25-9B18-081287EE9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B1DC0E-B4D2-B3B9-CA31-722DA689E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A174BE-F3FA-94B9-C8C2-B338B95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A1B92F-97B7-56D3-8450-05BC20D71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6925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53E261-F1AD-854B-C92D-696E4768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3BE244E-A35A-05D1-4072-CCF0B4CE45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8D3CA9-9758-1E60-8E78-B6E27254E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881E-3CCF-7BF1-A391-16C3DAAB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40BC39-1C17-0155-06BF-669563B81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595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AADCC36-6D82-37FD-4F7D-C5E32DE1B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4104E09-43A0-E227-D814-FA98227AC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B39EDD-9FF6-DFD4-B743-46DF972EC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B3E70E-1C89-A63E-F126-DCE8D16CA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75C68AF-D4C0-F42F-14D0-5C3E8B431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296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51DEE0-CF24-7BCD-CF98-FC4C018E9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E02958-7DFE-8402-7DE7-7211B105E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0708EF3-A6BB-38F0-AB36-D3D30BD21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1526B4-1962-599B-6349-FEEBA5602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E965D6-3298-80E8-A497-185B933F1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4535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00B8C1-199C-9DD5-28CA-8ABF60BA7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A8D970D-22A8-4387-FAD4-0C8F6430BE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78D96C-5AA7-439C-129C-C05209AEF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A7439BE-9679-2DA0-C068-B6FA2EF3A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93E6C3B-8A72-F081-59AC-681FAFA83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3436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2380C1-472C-6A35-B9D3-C78206F80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851EAB-9EE2-0ED2-9BCF-105BCF55A2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2FFD721-F742-88C0-BF37-366121B690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9423709-142E-753B-9276-5EB053876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5EAA6BD-3197-9F77-9B3C-0E2959F42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BB53F96-16E5-70B1-8FB4-437DE88C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235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14C9EB-9363-5192-92F2-12D60DE17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303B96C-C50D-E59A-1710-61261EECD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EDF920F-F87C-27ED-E14E-E7DA52BB1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45FA93C-1D59-EF88-3D67-F5E3FA0BE9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2751E07-C90C-13C2-740D-D4B5C1F81A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7FB1819-BAA9-D3DB-2D01-0E46F9438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918D6DB-7104-7309-B1D9-E5AAA1A8B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5E493A4-1975-2D87-1502-D3A11B079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9830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848E39-1D28-F09C-BF5D-1AB303CE7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EFD7942-06E7-CD02-B00F-7FAE1A66F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730D476-A9C3-CDB4-A3B7-1B3F3CF00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A0C3DF-86B1-ADF2-CF78-889549FE0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9739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DBAEF6D-E532-82A1-4D35-EACB02403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B802819-A40F-7535-C39A-DA894F6B9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9CD40E-2B1B-09F6-AB77-31A9CB985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8380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FB0A3A-8D70-6D6E-BA57-B465ADBAE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6DB629-89EA-94E7-D7A8-93CB3C274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AF9F2C0-9069-6491-6B08-D7A527B4B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CD12ED8-CBBB-C424-34C7-183A58515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58E0498-3FB7-C63E-81E3-61FD43FC3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2F2D436-E174-7F28-6D2A-DFA1D2E92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0700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0BB6DC-BA5B-93BF-3666-892319E0D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EBD0A64-788B-9CCB-0B87-8300700185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5DC6825-A33B-1D3F-4F04-995EF63E55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07C328A-45C1-EC90-A629-E8AD4B0B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9C99443-B97F-DC04-91CE-56D303D23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43572C-EF92-2864-D45B-507AF1AD1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4977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5577FA0-037C-C284-5587-44F4890E6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71EF1B0-31BE-9113-AD9E-8C184F285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01CB3E7-0952-FA9F-B3C3-CF0140860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89AF95-869C-C58F-173B-1CA6D790D2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F02C14-37E1-BA00-4AE1-3D08A7465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9826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5E353C42-345D-213E-B717-84377402F3DD}"/>
              </a:ext>
            </a:extLst>
          </p:cNvPr>
          <p:cNvSpPr txBox="1"/>
          <p:nvPr/>
        </p:nvSpPr>
        <p:spPr>
          <a:xfrm>
            <a:off x="1" y="3167390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Modélisation physique de la réactivation de la faille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4644EF0-8C7F-F4DF-0A8B-63059E8E0F9D}"/>
              </a:ext>
            </a:extLst>
          </p:cNvPr>
          <p:cNvSpPr txBox="1"/>
          <p:nvPr/>
        </p:nvSpPr>
        <p:spPr>
          <a:xfrm>
            <a:off x="0" y="3846786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Erhel</a:t>
            </a:r>
            <a:r>
              <a:rPr lang="fr-FR" dirty="0"/>
              <a:t> </a:t>
            </a:r>
            <a:r>
              <a:rPr lang="fr-FR" dirty="0" err="1"/>
              <a:t>Cayzac</a:t>
            </a:r>
            <a:r>
              <a:rPr lang="fr-FR" dirty="0"/>
              <a:t>, Louis </a:t>
            </a:r>
            <a:r>
              <a:rPr lang="fr-FR" dirty="0" err="1"/>
              <a:t>Cristante</a:t>
            </a:r>
            <a:r>
              <a:rPr lang="fr-FR" dirty="0"/>
              <a:t>, Léonard Duval--Laude, Thomas Gori et Aymeric </a:t>
            </a:r>
            <a:r>
              <a:rPr lang="fr-FR" dirty="0" err="1"/>
              <a:t>Tourret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09743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AD65350-E931-D76C-D1DA-D024C480C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702" y="959492"/>
            <a:ext cx="6580596" cy="493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53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12538AED-E644-9A55-8314-6CF5C9466B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63"/>
          <a:stretch>
            <a:fillRect/>
          </a:stretch>
        </p:blipFill>
        <p:spPr>
          <a:xfrm>
            <a:off x="491490" y="419582"/>
            <a:ext cx="11209020" cy="601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867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diagramme, capture d’écran, ligne&#10;&#10;Le contenu généré par l’IA peut être incorrect.">
            <a:extLst>
              <a:ext uri="{FF2B5EF4-FFF2-40B4-BE49-F238E27FC236}">
                <a16:creationId xmlns:a16="http://schemas.microsoft.com/office/drawing/2014/main" id="{70442504-2D1E-0848-9FAB-6695C116F0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260"/>
          <a:stretch>
            <a:fillRect/>
          </a:stretch>
        </p:blipFill>
        <p:spPr>
          <a:xfrm>
            <a:off x="3540035" y="2059001"/>
            <a:ext cx="4842842" cy="4661362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EB50E3F-648A-1C6B-8408-82DD49A678FE}"/>
              </a:ext>
            </a:extLst>
          </p:cNvPr>
          <p:cNvSpPr txBox="1"/>
          <p:nvPr/>
        </p:nvSpPr>
        <p:spPr>
          <a:xfrm>
            <a:off x="0" y="310969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Prise en compte de la </a:t>
            </a:r>
            <a:r>
              <a:rPr lang="fr-FR" sz="2400" b="1" dirty="0" err="1"/>
              <a:t>poro</a:t>
            </a:r>
            <a:r>
              <a:rPr lang="fr-FR" sz="2400" b="1" dirty="0"/>
              <a:t>-élasticité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6FE147E-2C16-4B4E-E555-F5E0DA188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428" y="917947"/>
            <a:ext cx="9843143" cy="99574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570750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, diagramme, ligne&#10;&#10;Le contenu généré par l’IA peut être incorrect.">
            <a:extLst>
              <a:ext uri="{FF2B5EF4-FFF2-40B4-BE49-F238E27FC236}">
                <a16:creationId xmlns:a16="http://schemas.microsoft.com/office/drawing/2014/main" id="{1BF6EA12-3CE8-B32B-AE42-2B741E81A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342900"/>
            <a:ext cx="58293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708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DAE207A9-5FB7-2240-A66B-09311D748619}"/>
              </a:ext>
            </a:extLst>
          </p:cNvPr>
          <p:cNvSpPr txBox="1"/>
          <p:nvPr/>
        </p:nvSpPr>
        <p:spPr>
          <a:xfrm>
            <a:off x="5642658" y="2848565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5EFB3A35-1C7B-A700-84A2-B0ECBBD0A43E}"/>
                  </a:ext>
                </a:extLst>
              </p:cNvPr>
              <p:cNvSpPr txBox="1"/>
              <p:nvPr/>
            </p:nvSpPr>
            <p:spPr>
              <a:xfrm>
                <a:off x="2837516" y="1602212"/>
                <a:ext cx="6516965" cy="4725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den>
                      </m:f>
                      <m:acc>
                        <m:accPr>
                          <m:chr m:val="̇"/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acc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= −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( </m:t>
                      </m:r>
                      <m:sSup>
                        <m:sSup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fr-FR" i="1" smtClean="0">
                          <a:latin typeface="Cambria Math" panose="02040503050406030204" pitchFamily="18" charset="0"/>
                        </a:rPr>
                        <m:t> +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− </m:t>
                      </m:r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fr-FR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)−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𝑒𝑓𝑓</m:t>
                          </m:r>
                        </m:sub>
                      </m:sSub>
                      <m:r>
                        <a:rPr lang="fr-FR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5EFB3A35-1C7B-A700-84A2-B0ECBBD0A4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7516" y="1602212"/>
                <a:ext cx="6516965" cy="472502"/>
              </a:xfrm>
              <a:prstGeom prst="rect">
                <a:avLst/>
              </a:prstGeom>
              <a:blipFill>
                <a:blip r:embed="rId2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 7">
            <a:extLst>
              <a:ext uri="{FF2B5EF4-FFF2-40B4-BE49-F238E27FC236}">
                <a16:creationId xmlns:a16="http://schemas.microsoft.com/office/drawing/2014/main" id="{B6A13E51-A7D2-9833-3311-DA58B6EF3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430" y="2706328"/>
            <a:ext cx="9575138" cy="1193087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9" name="Flèche vers la droite 8">
            <a:extLst>
              <a:ext uri="{FF2B5EF4-FFF2-40B4-BE49-F238E27FC236}">
                <a16:creationId xmlns:a16="http://schemas.microsoft.com/office/drawing/2014/main" id="{94D7B1C7-B2ED-2CC6-00FB-113CF46CD7F1}"/>
              </a:ext>
            </a:extLst>
          </p:cNvPr>
          <p:cNvSpPr/>
          <p:nvPr/>
        </p:nvSpPr>
        <p:spPr>
          <a:xfrm>
            <a:off x="4130458" y="4531029"/>
            <a:ext cx="1103694" cy="378373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D0FD6FD3-A3B3-708A-6AAC-2ECB010DE404}"/>
                  </a:ext>
                </a:extLst>
              </p:cNvPr>
              <p:cNvSpPr txBox="1"/>
              <p:nvPr/>
            </p:nvSpPr>
            <p:spPr>
              <a:xfrm>
                <a:off x="5423338" y="4540070"/>
                <a:ext cx="292099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Algorithme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de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Runge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Kutta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D0FD6FD3-A3B3-708A-6AAC-2ECB010DE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3338" y="4540070"/>
                <a:ext cx="2920992" cy="369332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2996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DAB98469-838B-15EA-CE7A-76691264A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5660" y="2332548"/>
            <a:ext cx="5800675" cy="43286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AD1E5B5A-BFB1-34DA-12EC-B4BB76EB44EE}"/>
                  </a:ext>
                </a:extLst>
              </p:cNvPr>
              <p:cNvSpPr txBox="1"/>
              <p:nvPr/>
            </p:nvSpPr>
            <p:spPr>
              <a:xfrm>
                <a:off x="3229409" y="598419"/>
                <a:ext cx="5733173" cy="829843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num>
                        <m:den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f>
                        <m:f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num>
                        <m:den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  <m:r>
                        <m:rPr>
                          <m:sty m:val="p"/>
                        </m:rPr>
                        <a:rPr lang="fr-FR" sz="2400" b="0" i="1" smtClean="0">
                          <a:latin typeface="Cambria Math" panose="02040503050406030204" pitchFamily="18" charset="0"/>
                        </a:rPr>
                        <m:t>erfc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num>
                            <m:den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ad>
                                <m:radPr>
                                  <m:degHide m:val="on"/>
                                  <m:ctrlP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𝑐𝑡</m:t>
                                  </m:r>
                                </m:e>
                              </m:rad>
                            </m:den>
                          </m:f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fr-FR" sz="2400" b="0" i="1" smtClean="0">
                          <a:latin typeface="Cambria Math" panose="02040503050406030204" pitchFamily="18" charset="0"/>
                        </a:rPr>
                        <m:t>erfc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ad>
                            <m:radPr>
                              <m:degHide m:val="on"/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num>
                                <m:den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</m:rad>
                        </m:e>
                      </m:d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AD1E5B5A-BFB1-34DA-12EC-B4BB76EB44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9409" y="598419"/>
                <a:ext cx="5733173" cy="829843"/>
              </a:xfrm>
              <a:prstGeom prst="rect">
                <a:avLst/>
              </a:prstGeom>
              <a:blipFill>
                <a:blip r:embed="rId3"/>
                <a:stretch>
                  <a:fillRect l="-219" r="-2851" b="-5797"/>
                </a:stretch>
              </a:blipFill>
              <a:ln w="38100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B03EAAE4-85BB-392B-250F-5D3949BEB7C9}"/>
                  </a:ext>
                </a:extLst>
              </p:cNvPr>
              <p:cNvSpPr txBox="1"/>
              <p:nvPr/>
            </p:nvSpPr>
            <p:spPr>
              <a:xfrm>
                <a:off x="4757906" y="1729691"/>
                <a:ext cx="2676181" cy="6028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a:rPr lang="fr-FR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num>
                        <m:den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num>
                        <m:den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  <m:r>
                        <a:rPr lang="fr-FR" i="1" smtClean="0">
                          <a:latin typeface="Cambria Math" panose="02040503050406030204" pitchFamily="18" charset="0"/>
                        </a:rPr>
                        <m:t>,  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𝜏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B03EAAE4-85BB-392B-250F-5D3949BEB7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7906" y="1729691"/>
                <a:ext cx="2676181" cy="602857"/>
              </a:xfrm>
              <a:prstGeom prst="rect">
                <a:avLst/>
              </a:prstGeom>
              <a:blipFill>
                <a:blip r:embed="rId4"/>
                <a:stretch>
                  <a:fillRect l="-1415" r="-5660" b="-1458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6288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EC9798-39A9-A73F-4161-1ED3CE0B7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D69D2AB-9FF9-7A0C-EF61-F891B668A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53444"/>
            <a:ext cx="5294716" cy="395111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 10">
            <a:extLst>
              <a:ext uri="{FF2B5EF4-FFF2-40B4-BE49-F238E27FC236}">
                <a16:creationId xmlns:a16="http://schemas.microsoft.com/office/drawing/2014/main" id="{9EC96E9A-AAF9-70E0-BEAB-1F3529271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53445"/>
            <a:ext cx="5294715" cy="39511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ED7A62C6-A239-9486-A61B-9E4390AEB783}"/>
                  </a:ext>
                </a:extLst>
              </p:cNvPr>
              <p:cNvSpPr txBox="1"/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ED7A62C6-A239-9486-A61B-9E4390AEB7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blipFill>
                <a:blip r:embed="rId4"/>
                <a:stretch>
                  <a:fillRect b="-1282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681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5D5CB22-2DFD-AF38-B0E4-04ECFA7C4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53444"/>
            <a:ext cx="5294716" cy="395111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 1">
            <a:extLst>
              <a:ext uri="{FF2B5EF4-FFF2-40B4-BE49-F238E27FC236}">
                <a16:creationId xmlns:a16="http://schemas.microsoft.com/office/drawing/2014/main" id="{BF643ED4-2637-E2B2-DE51-E30A4552F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53445"/>
            <a:ext cx="5294715" cy="39511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id="{6ED7B431-D1BF-CDDB-15C8-6BC345224A69}"/>
                  </a:ext>
                </a:extLst>
              </p:cNvPr>
              <p:cNvSpPr txBox="1"/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id="{6ED7B431-D1BF-CDDB-15C8-6BC345224A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blipFill>
                <a:blip r:embed="rId4"/>
                <a:stretch>
                  <a:fillRect b="-1282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687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2032B13-838A-8157-7152-649D25819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49" y="1741825"/>
            <a:ext cx="5854700" cy="43942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489CEB27-E1F8-B9FF-3F13-E3B599AA3F79}"/>
              </a:ext>
            </a:extLst>
          </p:cNvPr>
          <p:cNvSpPr txBox="1"/>
          <p:nvPr/>
        </p:nvSpPr>
        <p:spPr>
          <a:xfrm>
            <a:off x="3836125" y="1280160"/>
            <a:ext cx="4519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Ajout d’un délai</a:t>
            </a:r>
          </a:p>
        </p:txBody>
      </p:sp>
    </p:spTree>
    <p:extLst>
      <p:ext uri="{BB962C8B-B14F-4D97-AF65-F5344CB8AC3E}">
        <p14:creationId xmlns:p14="http://schemas.microsoft.com/office/powerpoint/2010/main" val="1018919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CCCF8FD-2623-0CE1-6733-AB6230441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53444"/>
            <a:ext cx="5294716" cy="395111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25721AE3-5241-DA7D-23E9-002154F64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53445"/>
            <a:ext cx="5294715" cy="39511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C37B7F49-BA48-D99E-71DF-0593799C5742}"/>
                  </a:ext>
                </a:extLst>
              </p:cNvPr>
              <p:cNvSpPr txBox="1"/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C37B7F49-BA48-D99E-71DF-0593799C5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blipFill>
                <a:blip r:embed="rId4"/>
                <a:stretch>
                  <a:fillRect b="-1282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2639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A4857A04-25A5-2623-EAA7-B9C8717AC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2113626"/>
            <a:ext cx="3517119" cy="262460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E29BDE8D-BB1B-EA04-2822-0270A551D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2106079"/>
            <a:ext cx="3537345" cy="263969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9E28F72E-3747-4AED-EDAD-97CAC2C48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2113626"/>
            <a:ext cx="3517120" cy="262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2033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92</Words>
  <Application>Microsoft Macintosh PowerPoint</Application>
  <PresentationFormat>Grand écran</PresentationFormat>
  <Paragraphs>11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Cambria Math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Léonard DUVAL--LAUDE</dc:creator>
  <cp:lastModifiedBy>Léonard DUVAL--LAUDE</cp:lastModifiedBy>
  <cp:revision>5</cp:revision>
  <dcterms:created xsi:type="dcterms:W3CDTF">2025-11-30T17:28:06Z</dcterms:created>
  <dcterms:modified xsi:type="dcterms:W3CDTF">2025-12-01T08:25:50Z</dcterms:modified>
</cp:coreProperties>
</file>

<file path=docProps/thumbnail.jpeg>
</file>